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7" r:id="rId3"/>
    <p:sldId id="257" r:id="rId4"/>
    <p:sldId id="265" r:id="rId5"/>
    <p:sldId id="258" r:id="rId6"/>
    <p:sldId id="259" r:id="rId7"/>
    <p:sldId id="260" r:id="rId8"/>
    <p:sldId id="261" r:id="rId9"/>
    <p:sldId id="262" r:id="rId10"/>
    <p:sldId id="263"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062"/>
    <a:srgbClr val="9D0F5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7/29/2020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7/29/2020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7/29/2020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7/29/2020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7/29/2020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7/29/2020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7/29/2020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portal@paulding.k12.ga.u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khenderson@paulding.k12.ga.us" TargetMode="External"/><Relationship Id="rId2" Type="http://schemas.openxmlformats.org/officeDocument/2006/relationships/hyperlink" Target="mailto:lcanate@paulding.k12.ga.us" TargetMode="External"/><Relationship Id="rId1" Type="http://schemas.openxmlformats.org/officeDocument/2006/relationships/slideLayout" Target="../slideLayouts/slideLayout2.xml"/><Relationship Id="rId4" Type="http://schemas.openxmlformats.org/officeDocument/2006/relationships/hyperlink" Target="mailto:bmcmahan@paulding.k12.ga.u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AF8D-E413-439E-B2A1-F79F657EEE87}"/>
              </a:ext>
            </a:extLst>
          </p:cNvPr>
          <p:cNvSpPr>
            <a:spLocks noGrp="1"/>
          </p:cNvSpPr>
          <p:nvPr>
            <p:ph type="ctrTitle"/>
          </p:nvPr>
        </p:nvSpPr>
        <p:spPr/>
        <p:txBody>
          <a:bodyPr/>
          <a:lstStyle/>
          <a:p>
            <a:r>
              <a:rPr lang="en-US" dirty="0">
                <a:latin typeface="Comic Sans MS" panose="030F0702030302020204" pitchFamily="66" charset="0"/>
              </a:rPr>
              <a:t>Hiram Elementary 2</a:t>
            </a:r>
            <a:r>
              <a:rPr lang="en-US" baseline="30000" dirty="0">
                <a:latin typeface="Comic Sans MS" panose="030F0702030302020204" pitchFamily="66" charset="0"/>
              </a:rPr>
              <a:t>nd</a:t>
            </a:r>
            <a:r>
              <a:rPr lang="en-US" dirty="0">
                <a:latin typeface="Comic Sans MS" panose="030F0702030302020204" pitchFamily="66" charset="0"/>
              </a:rPr>
              <a:t> Grade Virtual Academy</a:t>
            </a:r>
          </a:p>
        </p:txBody>
      </p:sp>
      <p:sp>
        <p:nvSpPr>
          <p:cNvPr id="3" name="Subtitle 2">
            <a:extLst>
              <a:ext uri="{FF2B5EF4-FFF2-40B4-BE49-F238E27FC236}">
                <a16:creationId xmlns:a16="http://schemas.microsoft.com/office/drawing/2014/main" id="{75371443-EC60-486C-A7BA-FC46D5BB45F5}"/>
              </a:ext>
            </a:extLst>
          </p:cNvPr>
          <p:cNvSpPr>
            <a:spLocks noGrp="1"/>
          </p:cNvSpPr>
          <p:nvPr>
            <p:ph type="subTitle" idx="1"/>
          </p:nvPr>
        </p:nvSpPr>
        <p:spPr/>
        <p:txBody>
          <a:bodyPr>
            <a:normAutofit/>
          </a:bodyPr>
          <a:lstStyle/>
          <a:p>
            <a:r>
              <a:rPr lang="en-US" sz="2400" dirty="0">
                <a:latin typeface="Comic Sans MS" panose="030F0702030302020204" pitchFamily="66" charset="0"/>
              </a:rPr>
              <a:t>Ms. CaÑate, Ms. Henderson &amp; Mrs. mcmahan</a:t>
            </a:r>
          </a:p>
        </p:txBody>
      </p:sp>
    </p:spTree>
    <p:extLst>
      <p:ext uri="{BB962C8B-B14F-4D97-AF65-F5344CB8AC3E}">
        <p14:creationId xmlns:p14="http://schemas.microsoft.com/office/powerpoint/2010/main" val="80660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D0D7-8745-4BCC-9B1D-4808F3EFBAF2}"/>
              </a:ext>
            </a:extLst>
          </p:cNvPr>
          <p:cNvSpPr>
            <a:spLocks noGrp="1"/>
          </p:cNvSpPr>
          <p:nvPr>
            <p:ph type="title"/>
          </p:nvPr>
        </p:nvSpPr>
        <p:spPr/>
        <p:txBody>
          <a:bodyPr/>
          <a:lstStyle/>
          <a:p>
            <a:pPr algn="ctr"/>
            <a:r>
              <a:rPr lang="en-US" dirty="0"/>
              <a:t>Parent Information</a:t>
            </a:r>
          </a:p>
        </p:txBody>
      </p:sp>
      <p:sp>
        <p:nvSpPr>
          <p:cNvPr id="3" name="Content Placeholder 2">
            <a:extLst>
              <a:ext uri="{FF2B5EF4-FFF2-40B4-BE49-F238E27FC236}">
                <a16:creationId xmlns:a16="http://schemas.microsoft.com/office/drawing/2014/main" id="{C1016200-E0E3-4AD6-8029-B0D7764E49BF}"/>
              </a:ext>
            </a:extLst>
          </p:cNvPr>
          <p:cNvSpPr>
            <a:spLocks noGrp="1"/>
          </p:cNvSpPr>
          <p:nvPr>
            <p:ph idx="1"/>
          </p:nvPr>
        </p:nvSpPr>
        <p:spPr/>
        <p:txBody>
          <a:bodyPr/>
          <a:lstStyle/>
          <a:p>
            <a:r>
              <a:rPr lang="en-US" dirty="0"/>
              <a:t>Weekly newsletters will be posted to Canvas.</a:t>
            </a:r>
          </a:p>
          <a:p>
            <a:r>
              <a:rPr lang="en-US" dirty="0"/>
              <a:t>Any necessary payments will be made through RevTrak. </a:t>
            </a:r>
          </a:p>
          <a:p>
            <a:r>
              <a:rPr lang="en-US" dirty="0"/>
              <a:t>Parents may contact teachers via Class Dojo, email or Canvas. </a:t>
            </a:r>
          </a:p>
          <a:p>
            <a:r>
              <a:rPr lang="en-US" dirty="0"/>
              <a:t>Parents will need a Parent Portal account. Student grades will be posted digitally only. To register for Parent Portal email </a:t>
            </a:r>
            <a:r>
              <a:rPr lang="en-US" dirty="0">
                <a:hlinkClick r:id="rId2"/>
              </a:rPr>
              <a:t>portal@paulding.k12.ga.us</a:t>
            </a:r>
            <a:endParaRPr lang="en-US" dirty="0"/>
          </a:p>
          <a:p>
            <a:r>
              <a:rPr lang="en-US" dirty="0"/>
              <a:t>Please fill out the Parent Information Form and send it back to your child’s teacher as soon as possible. This can be found under the Open House Module in Canvas. </a:t>
            </a:r>
          </a:p>
          <a:p>
            <a:endParaRPr lang="en-US" dirty="0"/>
          </a:p>
        </p:txBody>
      </p:sp>
    </p:spTree>
    <p:extLst>
      <p:ext uri="{BB962C8B-B14F-4D97-AF65-F5344CB8AC3E}">
        <p14:creationId xmlns:p14="http://schemas.microsoft.com/office/powerpoint/2010/main" val="919053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59D6-E567-4D47-8BC5-93AD16A83015}"/>
              </a:ext>
            </a:extLst>
          </p:cNvPr>
          <p:cNvSpPr>
            <a:spLocks noGrp="1"/>
          </p:cNvSpPr>
          <p:nvPr>
            <p:ph type="title"/>
          </p:nvPr>
        </p:nvSpPr>
        <p:spPr/>
        <p:txBody>
          <a:bodyPr/>
          <a:lstStyle/>
          <a:p>
            <a:pPr algn="ctr"/>
            <a:r>
              <a:rPr lang="en-US" dirty="0"/>
              <a:t>Teacher Contact Information</a:t>
            </a:r>
          </a:p>
        </p:txBody>
      </p:sp>
      <p:sp>
        <p:nvSpPr>
          <p:cNvPr id="3" name="Content Placeholder 2">
            <a:extLst>
              <a:ext uri="{FF2B5EF4-FFF2-40B4-BE49-F238E27FC236}">
                <a16:creationId xmlns:a16="http://schemas.microsoft.com/office/drawing/2014/main" id="{126BAF1C-29E5-4658-80B8-516DE4FD1A0B}"/>
              </a:ext>
            </a:extLst>
          </p:cNvPr>
          <p:cNvSpPr>
            <a:spLocks noGrp="1"/>
          </p:cNvSpPr>
          <p:nvPr>
            <p:ph idx="1"/>
          </p:nvPr>
        </p:nvSpPr>
        <p:spPr/>
        <p:txBody>
          <a:bodyPr/>
          <a:lstStyle/>
          <a:p>
            <a:r>
              <a:rPr lang="en-US" dirty="0"/>
              <a:t>Laura Cañate: </a:t>
            </a:r>
            <a:r>
              <a:rPr lang="en-US" dirty="0">
                <a:hlinkClick r:id="rId2">
                  <a:extLst>
                    <a:ext uri="{A12FA001-AC4F-418D-AE19-62706E023703}">
                      <ahyp:hlinkClr xmlns:ahyp="http://schemas.microsoft.com/office/drawing/2018/hyperlinkcolor" val="tx"/>
                    </a:ext>
                  </a:extLst>
                </a:hlinkClick>
              </a:rPr>
              <a:t>lcanate@paulding.k12.ga.us</a:t>
            </a:r>
            <a:endParaRPr lang="en-US" dirty="0"/>
          </a:p>
          <a:p>
            <a:r>
              <a:rPr lang="en-US" dirty="0"/>
              <a:t>Kim Henderson: </a:t>
            </a:r>
            <a:r>
              <a:rPr lang="en-US" dirty="0">
                <a:hlinkClick r:id="rId3">
                  <a:extLst>
                    <a:ext uri="{A12FA001-AC4F-418D-AE19-62706E023703}">
                      <ahyp:hlinkClr xmlns:ahyp="http://schemas.microsoft.com/office/drawing/2018/hyperlinkcolor" val="tx"/>
                    </a:ext>
                  </a:extLst>
                </a:hlinkClick>
              </a:rPr>
              <a:t>khenderson@paulding.k12.ga.us</a:t>
            </a:r>
            <a:endParaRPr lang="en-US" dirty="0"/>
          </a:p>
          <a:p>
            <a:r>
              <a:rPr lang="en-US" dirty="0"/>
              <a:t>Brandi McMahan: </a:t>
            </a:r>
            <a:r>
              <a:rPr lang="en-US" dirty="0">
                <a:hlinkClick r:id="rId4">
                  <a:extLst>
                    <a:ext uri="{A12FA001-AC4F-418D-AE19-62706E023703}">
                      <ahyp:hlinkClr xmlns:ahyp="http://schemas.microsoft.com/office/drawing/2018/hyperlinkcolor" val="tx"/>
                    </a:ext>
                  </a:extLst>
                </a:hlinkClick>
              </a:rPr>
              <a:t>bmcmahan@paulding.k12.ga.us</a:t>
            </a:r>
            <a:endParaRPr lang="en-US" dirty="0"/>
          </a:p>
          <a:p>
            <a:endParaRPr lang="en-US" dirty="0"/>
          </a:p>
          <a:p>
            <a:r>
              <a:rPr lang="en-US" dirty="0"/>
              <a:t>Teachers can be contacted through the message feature on Class Dojo. </a:t>
            </a:r>
          </a:p>
          <a:p>
            <a:r>
              <a:rPr lang="en-US" dirty="0"/>
              <a:t>Hiram Elementary: (770)443-3392</a:t>
            </a:r>
          </a:p>
          <a:p>
            <a:pPr marL="0" indent="0">
              <a:buNone/>
            </a:pPr>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486314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pen House Video">
            <a:hlinkClick r:id="" action="ppaction://media"/>
            <a:extLst>
              <a:ext uri="{FF2B5EF4-FFF2-40B4-BE49-F238E27FC236}">
                <a16:creationId xmlns:a16="http://schemas.microsoft.com/office/drawing/2014/main" id="{75E96BA4-6E09-46BA-9FB6-1B8A474330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5779" y="1492137"/>
            <a:ext cx="8556372" cy="50567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a:extLst>
              <a:ext uri="{FF2B5EF4-FFF2-40B4-BE49-F238E27FC236}">
                <a16:creationId xmlns:a16="http://schemas.microsoft.com/office/drawing/2014/main" id="{E6D56B50-AB10-45ED-B641-BF244566D943}"/>
              </a:ext>
            </a:extLst>
          </p:cNvPr>
          <p:cNvSpPr/>
          <p:nvPr/>
        </p:nvSpPr>
        <p:spPr>
          <a:xfrm>
            <a:off x="2647924" y="309123"/>
            <a:ext cx="6260047" cy="923330"/>
          </a:xfrm>
          <a:prstGeom prst="rect">
            <a:avLst/>
          </a:prstGeom>
          <a:noFill/>
        </p:spPr>
        <p:txBody>
          <a:bodyPr wrap="none" lIns="91440" tIns="45720" rIns="91440" bIns="45720">
            <a:spAutoFit/>
          </a:bodyPr>
          <a:lstStyle/>
          <a:p>
            <a:pPr algn="ctr"/>
            <a:r>
              <a:rPr lang="en-US" sz="5400" b="1" dirty="0">
                <a:ln>
                  <a:solidFill>
                    <a:schemeClr val="tx1"/>
                  </a:solidFill>
                </a:ln>
                <a:solidFill>
                  <a:srgbClr val="AC1062"/>
                </a:solidFill>
                <a:effectLst>
                  <a:outerShdw blurRad="50800" dist="38100" dir="18900000" algn="bl" rotWithShape="0">
                    <a:prstClr val="black">
                      <a:alpha val="40000"/>
                    </a:prstClr>
                  </a:outerShdw>
                </a:effectLst>
                <a:latin typeface="Comic Sans MS" panose="030F0702030302020204" pitchFamily="66" charset="0"/>
              </a:rPr>
              <a:t>Open House Video</a:t>
            </a:r>
          </a:p>
        </p:txBody>
      </p:sp>
    </p:spTree>
    <p:extLst>
      <p:ext uri="{BB962C8B-B14F-4D97-AF65-F5344CB8AC3E}">
        <p14:creationId xmlns:p14="http://schemas.microsoft.com/office/powerpoint/2010/main" val="381122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Shape 1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EA0AE7B-1BFE-4AFC-9AA7-3DB2BBE556D7}"/>
              </a:ext>
            </a:extLst>
          </p:cNvPr>
          <p:cNvSpPr>
            <a:spLocks noGrp="1"/>
          </p:cNvSpPr>
          <p:nvPr>
            <p:ph type="title"/>
          </p:nvPr>
        </p:nvSpPr>
        <p:spPr>
          <a:xfrm>
            <a:off x="1154955" y="973668"/>
            <a:ext cx="2942210" cy="1020232"/>
          </a:xfrm>
        </p:spPr>
        <p:txBody>
          <a:bodyPr>
            <a:normAutofit/>
          </a:bodyPr>
          <a:lstStyle/>
          <a:p>
            <a:pPr>
              <a:lnSpc>
                <a:spcPct val="90000"/>
              </a:lnSpc>
            </a:pPr>
            <a:r>
              <a:rPr lang="en-US" sz="3300" dirty="0">
                <a:solidFill>
                  <a:srgbClr val="EBEBEB"/>
                </a:solidFill>
              </a:rPr>
              <a:t>Daily Schedule</a:t>
            </a:r>
          </a:p>
        </p:txBody>
      </p:sp>
      <p:pic>
        <p:nvPicPr>
          <p:cNvPr id="5" name="Content Placeholder 4" descr="A screenshot of a cell phone&#10;&#10;Description automatically generated">
            <a:extLst>
              <a:ext uri="{FF2B5EF4-FFF2-40B4-BE49-F238E27FC236}">
                <a16:creationId xmlns:a16="http://schemas.microsoft.com/office/drawing/2014/main" id="{A81BE2BA-5076-4052-B585-95B2457B0EFB}"/>
              </a:ext>
            </a:extLst>
          </p:cNvPr>
          <p:cNvPicPr>
            <a:picLocks noChangeAspect="1"/>
          </p:cNvPicPr>
          <p:nvPr/>
        </p:nvPicPr>
        <p:blipFill>
          <a:blip r:embed="rId2"/>
          <a:stretch>
            <a:fillRect/>
          </a:stretch>
        </p:blipFill>
        <p:spPr>
          <a:xfrm>
            <a:off x="5824060" y="301773"/>
            <a:ext cx="4956652" cy="6254452"/>
          </a:xfrm>
          <a:prstGeom prst="rect">
            <a:avLst/>
          </a:prstGeom>
        </p:spPr>
      </p:pic>
      <p:sp>
        <p:nvSpPr>
          <p:cNvPr id="18" name="Rectangle 1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E475FA76-0B3A-40CF-8BA2-220D7184A1A5}"/>
              </a:ext>
            </a:extLst>
          </p:cNvPr>
          <p:cNvSpPr>
            <a:spLocks noGrp="1"/>
          </p:cNvSpPr>
          <p:nvPr>
            <p:ph idx="1"/>
          </p:nvPr>
        </p:nvSpPr>
        <p:spPr>
          <a:xfrm>
            <a:off x="1154955" y="2120900"/>
            <a:ext cx="3133726" cy="3898900"/>
          </a:xfrm>
        </p:spPr>
        <p:txBody>
          <a:bodyPr>
            <a:normAutofit fontScale="47500" lnSpcReduction="20000"/>
          </a:bodyPr>
          <a:lstStyle/>
          <a:p>
            <a:r>
              <a:rPr lang="en-US" sz="2400" dirty="0">
                <a:solidFill>
                  <a:srgbClr val="FFFFFF"/>
                </a:solidFill>
              </a:rPr>
              <a:t>This is the county’s suggested schedule for the virtual academy. </a:t>
            </a:r>
          </a:p>
          <a:p>
            <a:r>
              <a:rPr lang="en-US" sz="2400" dirty="0">
                <a:solidFill>
                  <a:srgbClr val="FFFFFF"/>
                </a:solidFill>
              </a:rPr>
              <a:t>Morning meeting will begin between 8:00 and 8:05.</a:t>
            </a:r>
          </a:p>
          <a:p>
            <a:r>
              <a:rPr lang="en-US" sz="2400" dirty="0">
                <a:solidFill>
                  <a:srgbClr val="FFFFFF"/>
                </a:solidFill>
              </a:rPr>
              <a:t>Students should be prepared before 8:00 to make sure their devices work. </a:t>
            </a:r>
          </a:p>
          <a:p>
            <a:r>
              <a:rPr lang="en-US" sz="2400" dirty="0">
                <a:solidFill>
                  <a:srgbClr val="FFFFFF"/>
                </a:solidFill>
              </a:rPr>
              <a:t>Morning block will be a combination of live/recorded teaching and work time. This will be our reading and language arts block. </a:t>
            </a:r>
          </a:p>
          <a:p>
            <a:r>
              <a:rPr lang="en-US" sz="2400" dirty="0">
                <a:solidFill>
                  <a:srgbClr val="FFFFFF"/>
                </a:solidFill>
              </a:rPr>
              <a:t>Lunch time is a free time for students for student to eat and have recess. Lunch will begin at 10:40 instead of 10:45. </a:t>
            </a:r>
          </a:p>
          <a:p>
            <a:r>
              <a:rPr lang="en-US" sz="2400" dirty="0">
                <a:solidFill>
                  <a:srgbClr val="FFFFFF"/>
                </a:solidFill>
              </a:rPr>
              <a:t>Afternoon block will consist of math live/recorded teaching and work time. </a:t>
            </a:r>
          </a:p>
          <a:p>
            <a:r>
              <a:rPr lang="en-US" sz="2400" dirty="0">
                <a:solidFill>
                  <a:srgbClr val="FFFFFF"/>
                </a:solidFill>
              </a:rPr>
              <a:t>There will be an afternoon wrap up meeting at 2:30 each day. The length of this will vary daily. This will be a great time for students to ask questions. </a:t>
            </a:r>
          </a:p>
          <a:p>
            <a:endParaRPr lang="en-US" sz="2400" dirty="0">
              <a:solidFill>
                <a:srgbClr val="FFFFFF"/>
              </a:solidFill>
            </a:endParaRPr>
          </a:p>
          <a:p>
            <a:endParaRPr lang="en-US" dirty="0">
              <a:solidFill>
                <a:srgbClr val="FFFFFF"/>
              </a:solidFill>
            </a:endParaRPr>
          </a:p>
        </p:txBody>
      </p:sp>
      <p:sp>
        <p:nvSpPr>
          <p:cNvPr id="24"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34" name="Rectangle 33">
            <a:extLst>
              <a:ext uri="{FF2B5EF4-FFF2-40B4-BE49-F238E27FC236}">
                <a16:creationId xmlns:a16="http://schemas.microsoft.com/office/drawing/2014/main" id="{94603FBE-6C81-410D-B6FB-ABDABFBC2C76}"/>
              </a:ext>
            </a:extLst>
          </p:cNvPr>
          <p:cNvSpPr/>
          <p:nvPr/>
        </p:nvSpPr>
        <p:spPr>
          <a:xfrm>
            <a:off x="6238302" y="3260593"/>
            <a:ext cx="574610" cy="448056"/>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8AB446B-4EBA-4F2C-9998-8E4794E19513}"/>
              </a:ext>
            </a:extLst>
          </p:cNvPr>
          <p:cNvSpPr/>
          <p:nvPr/>
        </p:nvSpPr>
        <p:spPr>
          <a:xfrm>
            <a:off x="6232807" y="2749778"/>
            <a:ext cx="574610" cy="448056"/>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540977A-1DF0-490C-B21B-80F0B7B0148B}"/>
              </a:ext>
            </a:extLst>
          </p:cNvPr>
          <p:cNvSpPr/>
          <p:nvPr/>
        </p:nvSpPr>
        <p:spPr>
          <a:xfrm>
            <a:off x="6232807" y="2228381"/>
            <a:ext cx="574610" cy="448056"/>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62EE0106-263F-490E-889F-0D3E805A32FB}"/>
              </a:ext>
            </a:extLst>
          </p:cNvPr>
          <p:cNvSpPr/>
          <p:nvPr/>
        </p:nvSpPr>
        <p:spPr>
          <a:xfrm>
            <a:off x="6232807" y="3776227"/>
            <a:ext cx="574610" cy="448056"/>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C3CA732-9C0A-4D9F-ABE6-3DBDA92DFC3E}"/>
              </a:ext>
            </a:extLst>
          </p:cNvPr>
          <p:cNvSpPr/>
          <p:nvPr/>
        </p:nvSpPr>
        <p:spPr>
          <a:xfrm>
            <a:off x="6232807" y="4274478"/>
            <a:ext cx="574610" cy="448056"/>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BE94249-C8F4-4244-B101-A52FF44882DA}"/>
              </a:ext>
            </a:extLst>
          </p:cNvPr>
          <p:cNvSpPr txBox="1"/>
          <p:nvPr/>
        </p:nvSpPr>
        <p:spPr>
          <a:xfrm>
            <a:off x="6305489" y="2275785"/>
            <a:ext cx="543213" cy="369332"/>
          </a:xfrm>
          <a:prstGeom prst="rect">
            <a:avLst/>
          </a:prstGeom>
          <a:noFill/>
        </p:spPr>
        <p:txBody>
          <a:bodyPr wrap="square" rtlCol="0">
            <a:spAutoFit/>
          </a:bodyPr>
          <a:lstStyle/>
          <a:p>
            <a:r>
              <a:rPr lang="en-US" sz="900" dirty="0"/>
              <a:t>8:00-8:15</a:t>
            </a:r>
          </a:p>
        </p:txBody>
      </p:sp>
      <p:sp>
        <p:nvSpPr>
          <p:cNvPr id="10" name="TextBox 9">
            <a:extLst>
              <a:ext uri="{FF2B5EF4-FFF2-40B4-BE49-F238E27FC236}">
                <a16:creationId xmlns:a16="http://schemas.microsoft.com/office/drawing/2014/main" id="{CFDDE910-DF14-4B16-8C6B-9554EAF40512}"/>
              </a:ext>
            </a:extLst>
          </p:cNvPr>
          <p:cNvSpPr txBox="1"/>
          <p:nvPr/>
        </p:nvSpPr>
        <p:spPr>
          <a:xfrm>
            <a:off x="6300216" y="2795210"/>
            <a:ext cx="475804" cy="369332"/>
          </a:xfrm>
          <a:prstGeom prst="rect">
            <a:avLst/>
          </a:prstGeom>
          <a:noFill/>
        </p:spPr>
        <p:txBody>
          <a:bodyPr wrap="square" rtlCol="0">
            <a:spAutoFit/>
          </a:bodyPr>
          <a:lstStyle/>
          <a:p>
            <a:r>
              <a:rPr lang="en-US" sz="900" dirty="0"/>
              <a:t>8:15-10:40</a:t>
            </a:r>
          </a:p>
        </p:txBody>
      </p:sp>
      <p:sp>
        <p:nvSpPr>
          <p:cNvPr id="11" name="TextBox 10">
            <a:extLst>
              <a:ext uri="{FF2B5EF4-FFF2-40B4-BE49-F238E27FC236}">
                <a16:creationId xmlns:a16="http://schemas.microsoft.com/office/drawing/2014/main" id="{A5199EBA-65BC-4DD4-8C2B-792BAF420D25}"/>
              </a:ext>
            </a:extLst>
          </p:cNvPr>
          <p:cNvSpPr txBox="1"/>
          <p:nvPr/>
        </p:nvSpPr>
        <p:spPr>
          <a:xfrm>
            <a:off x="6276645" y="3313354"/>
            <a:ext cx="566810" cy="369332"/>
          </a:xfrm>
          <a:prstGeom prst="rect">
            <a:avLst/>
          </a:prstGeom>
          <a:noFill/>
        </p:spPr>
        <p:txBody>
          <a:bodyPr wrap="square" rtlCol="0">
            <a:spAutoFit/>
          </a:bodyPr>
          <a:lstStyle/>
          <a:p>
            <a:r>
              <a:rPr lang="en-US" sz="900" dirty="0"/>
              <a:t>10:40-11:55</a:t>
            </a:r>
          </a:p>
        </p:txBody>
      </p:sp>
      <p:sp>
        <p:nvSpPr>
          <p:cNvPr id="13" name="TextBox 12">
            <a:extLst>
              <a:ext uri="{FF2B5EF4-FFF2-40B4-BE49-F238E27FC236}">
                <a16:creationId xmlns:a16="http://schemas.microsoft.com/office/drawing/2014/main" id="{4B7E4A54-EEED-40AA-8E5A-4B3AE6A3B234}"/>
              </a:ext>
            </a:extLst>
          </p:cNvPr>
          <p:cNvSpPr txBox="1"/>
          <p:nvPr/>
        </p:nvSpPr>
        <p:spPr>
          <a:xfrm>
            <a:off x="6276645" y="3832779"/>
            <a:ext cx="543213" cy="369332"/>
          </a:xfrm>
          <a:prstGeom prst="rect">
            <a:avLst/>
          </a:prstGeom>
          <a:noFill/>
        </p:spPr>
        <p:txBody>
          <a:bodyPr wrap="square" rtlCol="0">
            <a:spAutoFit/>
          </a:bodyPr>
          <a:lstStyle/>
          <a:p>
            <a:r>
              <a:rPr lang="en-US" sz="900" dirty="0"/>
              <a:t>11:55-2:00</a:t>
            </a:r>
          </a:p>
        </p:txBody>
      </p:sp>
      <p:sp>
        <p:nvSpPr>
          <p:cNvPr id="15" name="TextBox 14">
            <a:extLst>
              <a:ext uri="{FF2B5EF4-FFF2-40B4-BE49-F238E27FC236}">
                <a16:creationId xmlns:a16="http://schemas.microsoft.com/office/drawing/2014/main" id="{20AFE234-0257-469B-9B91-08BCC489BD8A}"/>
              </a:ext>
            </a:extLst>
          </p:cNvPr>
          <p:cNvSpPr txBox="1"/>
          <p:nvPr/>
        </p:nvSpPr>
        <p:spPr>
          <a:xfrm>
            <a:off x="6300216" y="4302915"/>
            <a:ext cx="475804" cy="369332"/>
          </a:xfrm>
          <a:prstGeom prst="rect">
            <a:avLst/>
          </a:prstGeom>
          <a:noFill/>
        </p:spPr>
        <p:txBody>
          <a:bodyPr wrap="square" rtlCol="0">
            <a:spAutoFit/>
          </a:bodyPr>
          <a:lstStyle/>
          <a:p>
            <a:r>
              <a:rPr lang="en-US" sz="900" dirty="0"/>
              <a:t>2:00-2:30</a:t>
            </a:r>
          </a:p>
        </p:txBody>
      </p:sp>
    </p:spTree>
    <p:extLst>
      <p:ext uri="{BB962C8B-B14F-4D97-AF65-F5344CB8AC3E}">
        <p14:creationId xmlns:p14="http://schemas.microsoft.com/office/powerpoint/2010/main" val="407234070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F6B8F-1164-4C26-A7EB-A8F5D083250E}"/>
              </a:ext>
            </a:extLst>
          </p:cNvPr>
          <p:cNvSpPr>
            <a:spLocks noGrp="1"/>
          </p:cNvSpPr>
          <p:nvPr>
            <p:ph type="title"/>
          </p:nvPr>
        </p:nvSpPr>
        <p:spPr/>
        <p:txBody>
          <a:bodyPr/>
          <a:lstStyle/>
          <a:p>
            <a:pPr algn="ctr"/>
            <a:r>
              <a:rPr lang="en-US" dirty="0"/>
              <a:t>Friday Schedule</a:t>
            </a:r>
          </a:p>
        </p:txBody>
      </p:sp>
      <p:sp>
        <p:nvSpPr>
          <p:cNvPr id="3" name="Content Placeholder 2">
            <a:extLst>
              <a:ext uri="{FF2B5EF4-FFF2-40B4-BE49-F238E27FC236}">
                <a16:creationId xmlns:a16="http://schemas.microsoft.com/office/drawing/2014/main" id="{567A69BB-EB6A-48A4-8DBE-120D8E6C8169}"/>
              </a:ext>
            </a:extLst>
          </p:cNvPr>
          <p:cNvSpPr>
            <a:spLocks noGrp="1"/>
          </p:cNvSpPr>
          <p:nvPr>
            <p:ph idx="1"/>
          </p:nvPr>
        </p:nvSpPr>
        <p:spPr/>
        <p:txBody>
          <a:bodyPr/>
          <a:lstStyle/>
          <a:p>
            <a:r>
              <a:rPr lang="en-US" dirty="0"/>
              <a:t>Students will complete lessons for their Specials classes. (PE, Art, Music, STEM). There will be Friday assignments for all four specials classes. </a:t>
            </a:r>
          </a:p>
          <a:p>
            <a:r>
              <a:rPr lang="en-US" dirty="0"/>
              <a:t>Qualifying students for ESEP, ESOL, Title I, Venture and EIP services will receive small group instructions. Students that get these services may meet with these resource teachers multiple times during the week. </a:t>
            </a:r>
          </a:p>
          <a:p>
            <a:r>
              <a:rPr lang="en-US" dirty="0"/>
              <a:t>Virtual homeroom teachers will hold small group live/recorded sessions for lesson extension and/or remediation </a:t>
            </a:r>
            <a:r>
              <a:rPr lang="en-US" b="1" dirty="0"/>
              <a:t>as needed</a:t>
            </a:r>
            <a:r>
              <a:rPr lang="en-US" dirty="0"/>
              <a:t>. </a:t>
            </a:r>
          </a:p>
          <a:p>
            <a:r>
              <a:rPr lang="en-US" dirty="0"/>
              <a:t>Virtual teachers will make any necessary parent contacts. </a:t>
            </a:r>
          </a:p>
          <a:p>
            <a:r>
              <a:rPr lang="en-US" dirty="0"/>
              <a:t>Students may be taking assessments. </a:t>
            </a:r>
          </a:p>
          <a:p>
            <a:endParaRPr lang="en-US" dirty="0"/>
          </a:p>
          <a:p>
            <a:endParaRPr lang="en-US" dirty="0"/>
          </a:p>
          <a:p>
            <a:endParaRPr lang="en-US" dirty="0"/>
          </a:p>
        </p:txBody>
      </p:sp>
    </p:spTree>
    <p:extLst>
      <p:ext uri="{BB962C8B-B14F-4D97-AF65-F5344CB8AC3E}">
        <p14:creationId xmlns:p14="http://schemas.microsoft.com/office/powerpoint/2010/main" val="2879466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F8BE-D38D-480A-8F91-33C0FD9F25B0}"/>
              </a:ext>
            </a:extLst>
          </p:cNvPr>
          <p:cNvSpPr>
            <a:spLocks noGrp="1"/>
          </p:cNvSpPr>
          <p:nvPr>
            <p:ph type="title"/>
          </p:nvPr>
        </p:nvSpPr>
        <p:spPr/>
        <p:txBody>
          <a:bodyPr/>
          <a:lstStyle/>
          <a:p>
            <a:pPr algn="ctr"/>
            <a:r>
              <a:rPr lang="en-US" dirty="0"/>
              <a:t>The Difference…Digital vs. Virtual</a:t>
            </a:r>
          </a:p>
        </p:txBody>
      </p:sp>
      <p:sp>
        <p:nvSpPr>
          <p:cNvPr id="3" name="Content Placeholder 2">
            <a:extLst>
              <a:ext uri="{FF2B5EF4-FFF2-40B4-BE49-F238E27FC236}">
                <a16:creationId xmlns:a16="http://schemas.microsoft.com/office/drawing/2014/main" id="{DD01FDC8-3259-43FC-B5CA-E61C5A4AE497}"/>
              </a:ext>
            </a:extLst>
          </p:cNvPr>
          <p:cNvSpPr>
            <a:spLocks noGrp="1"/>
          </p:cNvSpPr>
          <p:nvPr>
            <p:ph idx="1"/>
          </p:nvPr>
        </p:nvSpPr>
        <p:spPr/>
        <p:txBody>
          <a:bodyPr>
            <a:normAutofit fontScale="92500" lnSpcReduction="10000"/>
          </a:bodyPr>
          <a:lstStyle/>
          <a:p>
            <a:r>
              <a:rPr lang="en-US" dirty="0"/>
              <a:t>Virtual Learning includes live teaching via live teaching sessions and student work time. Virtual lessons will mirror face to face instruction that is being delivered in the classrooms at Hiram Elementary. </a:t>
            </a:r>
          </a:p>
          <a:p>
            <a:r>
              <a:rPr lang="en-US" dirty="0"/>
              <a:t>Live teaching sessions may be whole group and/or small group. Students need to know how to log into Canvas. </a:t>
            </a:r>
          </a:p>
          <a:p>
            <a:r>
              <a:rPr lang="en-US" dirty="0"/>
              <a:t>At times student will participate in Digital Learning Days. Digital Learning Days consist of assignments that are preloaded into Canvas. Students will complete these assignments on their own with no live teaching sessions. </a:t>
            </a:r>
          </a:p>
          <a:p>
            <a:r>
              <a:rPr lang="en-US" dirty="0"/>
              <a:t>Students must be present for Virtual Learning from 8:00-2:30 daily. Digital Learning assignments can be completed at any time each day. </a:t>
            </a:r>
          </a:p>
          <a:p>
            <a:r>
              <a:rPr lang="en-US" dirty="0"/>
              <a:t>You will be notified of Digital Learning Days. </a:t>
            </a:r>
          </a:p>
        </p:txBody>
      </p:sp>
    </p:spTree>
    <p:extLst>
      <p:ext uri="{BB962C8B-B14F-4D97-AF65-F5344CB8AC3E}">
        <p14:creationId xmlns:p14="http://schemas.microsoft.com/office/powerpoint/2010/main" val="297917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47F3-7F44-412E-BFB3-98C8A3AF86F8}"/>
              </a:ext>
            </a:extLst>
          </p:cNvPr>
          <p:cNvSpPr>
            <a:spLocks noGrp="1"/>
          </p:cNvSpPr>
          <p:nvPr>
            <p:ph type="title"/>
          </p:nvPr>
        </p:nvSpPr>
        <p:spPr>
          <a:xfrm>
            <a:off x="1154954" y="973668"/>
            <a:ext cx="8761413" cy="706964"/>
          </a:xfrm>
        </p:spPr>
        <p:txBody>
          <a:bodyPr>
            <a:normAutofit/>
          </a:bodyPr>
          <a:lstStyle/>
          <a:p>
            <a:r>
              <a:rPr lang="en-US" dirty="0">
                <a:solidFill>
                  <a:srgbClr val="EBEBEB"/>
                </a:solidFill>
              </a:rPr>
              <a:t>Student Responsibilities and Rules</a:t>
            </a:r>
          </a:p>
        </p:txBody>
      </p:sp>
      <p:pic>
        <p:nvPicPr>
          <p:cNvPr id="5" name="Content Placeholder 4" descr="A picture containing text, food&#10;&#10;Description automatically generated">
            <a:extLst>
              <a:ext uri="{FF2B5EF4-FFF2-40B4-BE49-F238E27FC236}">
                <a16:creationId xmlns:a16="http://schemas.microsoft.com/office/drawing/2014/main" id="{7E715325-0BA3-42EA-AD8D-C4755D9A804E}"/>
              </a:ext>
            </a:extLst>
          </p:cNvPr>
          <p:cNvPicPr>
            <a:picLocks noChangeAspect="1"/>
          </p:cNvPicPr>
          <p:nvPr/>
        </p:nvPicPr>
        <p:blipFill>
          <a:blip r:embed="rId2"/>
          <a:stretch>
            <a:fillRect/>
          </a:stretch>
        </p:blipFill>
        <p:spPr>
          <a:xfrm>
            <a:off x="1029631" y="2087467"/>
            <a:ext cx="5280462" cy="4079157"/>
          </a:xfrm>
          <a:prstGeom prst="roundRect">
            <a:avLst>
              <a:gd name="adj" fmla="val 1858"/>
            </a:avLst>
          </a:prstGeom>
          <a:effectLst>
            <a:outerShdw blurRad="50800" dist="50800" dir="5400000" algn="tl" rotWithShape="0">
              <a:srgbClr val="000000">
                <a:alpha val="43000"/>
              </a:srgbClr>
            </a:outerShdw>
          </a:effectLst>
        </p:spPr>
      </p:pic>
      <p:pic>
        <p:nvPicPr>
          <p:cNvPr id="7" name="Content Placeholder 6" descr="A screenshot of text&#10;&#10;Description automatically generated">
            <a:extLst>
              <a:ext uri="{FF2B5EF4-FFF2-40B4-BE49-F238E27FC236}">
                <a16:creationId xmlns:a16="http://schemas.microsoft.com/office/drawing/2014/main" id="{4077CED2-0E51-4A42-9C05-235CD599713C}"/>
              </a:ext>
            </a:extLst>
          </p:cNvPr>
          <p:cNvPicPr>
            <a:picLocks noGrp="1" noChangeAspect="1"/>
          </p:cNvPicPr>
          <p:nvPr>
            <p:ph idx="1"/>
          </p:nvPr>
        </p:nvPicPr>
        <p:blipFill>
          <a:blip r:embed="rId3"/>
          <a:stretch>
            <a:fillRect/>
          </a:stretch>
        </p:blipFill>
        <p:spPr>
          <a:xfrm>
            <a:off x="7356676" y="1680632"/>
            <a:ext cx="3805693" cy="5096553"/>
          </a:xfrm>
        </p:spPr>
      </p:pic>
    </p:spTree>
    <p:extLst>
      <p:ext uri="{BB962C8B-B14F-4D97-AF65-F5344CB8AC3E}">
        <p14:creationId xmlns:p14="http://schemas.microsoft.com/office/powerpoint/2010/main" val="1243727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FA9A-7C29-452F-8ADB-646CFBD34003}"/>
              </a:ext>
            </a:extLst>
          </p:cNvPr>
          <p:cNvSpPr>
            <a:spLocks noGrp="1"/>
          </p:cNvSpPr>
          <p:nvPr>
            <p:ph type="title"/>
          </p:nvPr>
        </p:nvSpPr>
        <p:spPr/>
        <p:txBody>
          <a:bodyPr/>
          <a:lstStyle/>
          <a:p>
            <a:pPr algn="ctr"/>
            <a:r>
              <a:rPr lang="en-US" dirty="0"/>
              <a:t>Student Expectations</a:t>
            </a:r>
          </a:p>
        </p:txBody>
      </p:sp>
      <p:sp>
        <p:nvSpPr>
          <p:cNvPr id="3" name="Content Placeholder 2">
            <a:extLst>
              <a:ext uri="{FF2B5EF4-FFF2-40B4-BE49-F238E27FC236}">
                <a16:creationId xmlns:a16="http://schemas.microsoft.com/office/drawing/2014/main" id="{C6C4B45E-9D59-43AB-8AF1-1E80761F1316}"/>
              </a:ext>
            </a:extLst>
          </p:cNvPr>
          <p:cNvSpPr>
            <a:spLocks noGrp="1"/>
          </p:cNvSpPr>
          <p:nvPr>
            <p:ph idx="1"/>
          </p:nvPr>
        </p:nvSpPr>
        <p:spPr/>
        <p:txBody>
          <a:bodyPr>
            <a:normAutofit lnSpcReduction="10000"/>
          </a:bodyPr>
          <a:lstStyle/>
          <a:p>
            <a:r>
              <a:rPr lang="en-US" dirty="0"/>
              <a:t>Students are expected to attend class everyday. Attendance will be taken every day. </a:t>
            </a:r>
          </a:p>
          <a:p>
            <a:r>
              <a:rPr lang="en-US" dirty="0"/>
              <a:t>Students should be attentive, engaged and on task during lessons.</a:t>
            </a:r>
          </a:p>
          <a:p>
            <a:r>
              <a:rPr lang="en-US" dirty="0"/>
              <a:t>Students should stay on topic and not have discussions with other students that do not pertain to the lesson. This includes conversations in the chat feature. </a:t>
            </a:r>
          </a:p>
          <a:p>
            <a:r>
              <a:rPr lang="en-US" dirty="0"/>
              <a:t>Students should complete their own work. </a:t>
            </a:r>
          </a:p>
          <a:p>
            <a:r>
              <a:rPr lang="en-US" dirty="0"/>
              <a:t>Students should use appropriate language when asking questions. </a:t>
            </a:r>
          </a:p>
          <a:p>
            <a:r>
              <a:rPr lang="en-US" dirty="0"/>
              <a:t>Students should refrain from eating during live teaching sessions. </a:t>
            </a:r>
          </a:p>
          <a:p>
            <a:r>
              <a:rPr lang="en-US" dirty="0"/>
              <a:t>Students should be respectful, responsible and ready to succeed. </a:t>
            </a:r>
          </a:p>
        </p:txBody>
      </p:sp>
    </p:spTree>
    <p:extLst>
      <p:ext uri="{BB962C8B-B14F-4D97-AF65-F5344CB8AC3E}">
        <p14:creationId xmlns:p14="http://schemas.microsoft.com/office/powerpoint/2010/main" val="233117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Shape 1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9EC8FDE-85D6-4DDB-B385-335DF1690B8E}"/>
              </a:ext>
            </a:extLst>
          </p:cNvPr>
          <p:cNvSpPr>
            <a:spLocks noGrp="1"/>
          </p:cNvSpPr>
          <p:nvPr>
            <p:ph type="title"/>
          </p:nvPr>
        </p:nvSpPr>
        <p:spPr>
          <a:xfrm>
            <a:off x="1154955" y="973668"/>
            <a:ext cx="2942210" cy="1020232"/>
          </a:xfrm>
        </p:spPr>
        <p:txBody>
          <a:bodyPr>
            <a:normAutofit/>
          </a:bodyPr>
          <a:lstStyle/>
          <a:p>
            <a:pPr>
              <a:lnSpc>
                <a:spcPct val="90000"/>
              </a:lnSpc>
            </a:pPr>
            <a:r>
              <a:rPr lang="en-US" sz="3300" dirty="0">
                <a:solidFill>
                  <a:srgbClr val="EBEBEB"/>
                </a:solidFill>
              </a:rPr>
              <a:t>Student Supplies</a:t>
            </a:r>
          </a:p>
        </p:txBody>
      </p:sp>
      <p:pic>
        <p:nvPicPr>
          <p:cNvPr id="5" name="Content Placeholder 4" descr="A screenshot of a cell phone&#10;&#10;Description automatically generated">
            <a:extLst>
              <a:ext uri="{FF2B5EF4-FFF2-40B4-BE49-F238E27FC236}">
                <a16:creationId xmlns:a16="http://schemas.microsoft.com/office/drawing/2014/main" id="{0E1BB85A-B46F-4D54-B8DA-9D64C8D24FD8}"/>
              </a:ext>
            </a:extLst>
          </p:cNvPr>
          <p:cNvPicPr>
            <a:picLocks noChangeAspect="1"/>
          </p:cNvPicPr>
          <p:nvPr/>
        </p:nvPicPr>
        <p:blipFill>
          <a:blip r:embed="rId2"/>
          <a:stretch>
            <a:fillRect/>
          </a:stretch>
        </p:blipFill>
        <p:spPr>
          <a:xfrm>
            <a:off x="4966834" y="1190173"/>
            <a:ext cx="6977958" cy="4779900"/>
          </a:xfrm>
          <a:prstGeom prst="rect">
            <a:avLst/>
          </a:prstGeom>
        </p:spPr>
      </p:pic>
      <p:sp>
        <p:nvSpPr>
          <p:cNvPr id="18" name="Rectangle 1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0AA45E0F-F8C2-41B7-A9B1-65B17FFA07FA}"/>
              </a:ext>
            </a:extLst>
          </p:cNvPr>
          <p:cNvSpPr>
            <a:spLocks noGrp="1"/>
          </p:cNvSpPr>
          <p:nvPr>
            <p:ph idx="1"/>
          </p:nvPr>
        </p:nvSpPr>
        <p:spPr>
          <a:xfrm>
            <a:off x="1154955" y="2120900"/>
            <a:ext cx="3133726" cy="3898900"/>
          </a:xfrm>
        </p:spPr>
        <p:txBody>
          <a:bodyPr>
            <a:normAutofit fontScale="92500" lnSpcReduction="20000"/>
          </a:bodyPr>
          <a:lstStyle/>
          <a:p>
            <a:r>
              <a:rPr lang="en-US" dirty="0">
                <a:solidFill>
                  <a:srgbClr val="FFFFFF"/>
                </a:solidFill>
              </a:rPr>
              <a:t>Virtual students are required to have all school supplies. </a:t>
            </a:r>
          </a:p>
          <a:p>
            <a:r>
              <a:rPr lang="en-US" dirty="0">
                <a:solidFill>
                  <a:srgbClr val="FFFFFF"/>
                </a:solidFill>
              </a:rPr>
              <a:t>A device such as a tablet or smart phone may be needed for submitting assignments in Canvas. </a:t>
            </a:r>
          </a:p>
          <a:p>
            <a:r>
              <a:rPr lang="en-US" dirty="0">
                <a:solidFill>
                  <a:srgbClr val="FFFFFF"/>
                </a:solidFill>
              </a:rPr>
              <a:t>Dry erase markers are not needed for virtual students. </a:t>
            </a:r>
          </a:p>
          <a:p>
            <a:r>
              <a:rPr lang="en-US" dirty="0">
                <a:solidFill>
                  <a:srgbClr val="FFFFFF"/>
                </a:solidFill>
              </a:rPr>
              <a:t>Additional suggested supplies:</a:t>
            </a:r>
          </a:p>
          <a:p>
            <a:pPr lvl="1"/>
            <a:r>
              <a:rPr lang="en-US" dirty="0">
                <a:solidFill>
                  <a:srgbClr val="FFFFFF"/>
                </a:solidFill>
              </a:rPr>
              <a:t>Construction or drawing paper</a:t>
            </a:r>
          </a:p>
          <a:p>
            <a:pPr marL="457200" lvl="1" indent="0">
              <a:buNone/>
            </a:pPr>
            <a:endParaRPr lang="en-US" dirty="0">
              <a:solidFill>
                <a:srgbClr val="FFFFFF"/>
              </a:solidFill>
            </a:endParaRPr>
          </a:p>
        </p:txBody>
      </p:sp>
      <p:sp>
        <p:nvSpPr>
          <p:cNvPr id="24"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28978002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F4AA4-C3BD-4654-9076-96058B5653D0}"/>
              </a:ext>
            </a:extLst>
          </p:cNvPr>
          <p:cNvSpPr>
            <a:spLocks noGrp="1"/>
          </p:cNvSpPr>
          <p:nvPr>
            <p:ph type="title"/>
          </p:nvPr>
        </p:nvSpPr>
        <p:spPr/>
        <p:txBody>
          <a:bodyPr/>
          <a:lstStyle/>
          <a:p>
            <a:pPr algn="ctr"/>
            <a:r>
              <a:rPr lang="en-US" dirty="0"/>
              <a:t>Class Dojo</a:t>
            </a:r>
          </a:p>
        </p:txBody>
      </p:sp>
      <p:sp>
        <p:nvSpPr>
          <p:cNvPr id="3" name="Content Placeholder 2">
            <a:extLst>
              <a:ext uri="{FF2B5EF4-FFF2-40B4-BE49-F238E27FC236}">
                <a16:creationId xmlns:a16="http://schemas.microsoft.com/office/drawing/2014/main" id="{5DB9E6DC-F538-4BC6-B3D1-CE8D6ADADB0F}"/>
              </a:ext>
            </a:extLst>
          </p:cNvPr>
          <p:cNvSpPr>
            <a:spLocks noGrp="1"/>
          </p:cNvSpPr>
          <p:nvPr>
            <p:ph idx="1"/>
          </p:nvPr>
        </p:nvSpPr>
        <p:spPr/>
        <p:txBody>
          <a:bodyPr/>
          <a:lstStyle/>
          <a:p>
            <a:r>
              <a:rPr lang="en-US" dirty="0"/>
              <a:t>Class Dojo will be used to monitor student behavior. </a:t>
            </a:r>
          </a:p>
          <a:p>
            <a:r>
              <a:rPr lang="en-US" dirty="0"/>
              <a:t>Students will be given positive and negative points for behavior. </a:t>
            </a:r>
          </a:p>
          <a:p>
            <a:r>
              <a:rPr lang="en-US" dirty="0"/>
              <a:t>Parents will be sent a code to join Class Dojo via email or text message. </a:t>
            </a:r>
          </a:p>
          <a:p>
            <a:r>
              <a:rPr lang="en-US" dirty="0"/>
              <a:t>The purpose of Dojo Points is to inform parents of student behavior during live teaching sessions. </a:t>
            </a:r>
          </a:p>
          <a:p>
            <a:r>
              <a:rPr lang="en-US" dirty="0"/>
              <a:t>Class Dojo may also be used as a communication tool. </a:t>
            </a:r>
          </a:p>
        </p:txBody>
      </p:sp>
    </p:spTree>
    <p:extLst>
      <p:ext uri="{BB962C8B-B14F-4D97-AF65-F5344CB8AC3E}">
        <p14:creationId xmlns:p14="http://schemas.microsoft.com/office/powerpoint/2010/main" val="11152033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209</TotalTime>
  <Words>755</Words>
  <Application>Microsoft Office PowerPoint</Application>
  <PresentationFormat>Widescreen</PresentationFormat>
  <Paragraphs>65</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Century Gothic</vt:lpstr>
      <vt:lpstr>Comic Sans MS</vt:lpstr>
      <vt:lpstr>Wingdings 3</vt:lpstr>
      <vt:lpstr>Ion Boardroom</vt:lpstr>
      <vt:lpstr>Hiram Elementary 2nd Grade Virtual Academy</vt:lpstr>
      <vt:lpstr>PowerPoint Presentation</vt:lpstr>
      <vt:lpstr>Daily Schedule</vt:lpstr>
      <vt:lpstr>Friday Schedule</vt:lpstr>
      <vt:lpstr>The Difference…Digital vs. Virtual</vt:lpstr>
      <vt:lpstr>Student Responsibilities and Rules</vt:lpstr>
      <vt:lpstr>Student Expectations</vt:lpstr>
      <vt:lpstr>Student Supplies</vt:lpstr>
      <vt:lpstr>Class Dojo</vt:lpstr>
      <vt:lpstr>Parent Information</vt:lpstr>
      <vt:lpstr>Teacher 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Hiram Elementary 2nd Grade Virtual Academy</dc:title>
  <dc:creator>Brandi M. McMahan</dc:creator>
  <cp:lastModifiedBy>Laura P. Canate</cp:lastModifiedBy>
  <cp:revision>18</cp:revision>
  <dcterms:created xsi:type="dcterms:W3CDTF">2020-07-28T14:17:05Z</dcterms:created>
  <dcterms:modified xsi:type="dcterms:W3CDTF">2020-07-29T19:00:00Z</dcterms:modified>
</cp:coreProperties>
</file>